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Montserrat"/>
      <p:regular r:id="rId14"/>
      <p:bold r:id="rId15"/>
      <p:italic r:id="rId16"/>
      <p:boldItalic r:id="rId17"/>
    </p:embeddedFont>
    <p:embeddedFont>
      <p:font typeface="Lato"/>
      <p:regular r:id="rId18"/>
      <p:bold r:id="rId19"/>
      <p:italic r:id="rId20"/>
      <p:boldItalic r:id="rId21"/>
    </p:embeddedFont>
    <p:embeddedFont>
      <p:font typeface="Average"/>
      <p:regular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11" Type="http://schemas.openxmlformats.org/officeDocument/2006/relationships/slide" Target="slides/slide6.xml"/><Relationship Id="rId22" Type="http://schemas.openxmlformats.org/officeDocument/2006/relationships/font" Target="fonts/Average-regular.fntdata"/><Relationship Id="rId10" Type="http://schemas.openxmlformats.org/officeDocument/2006/relationships/slide" Target="slides/slide5.xml"/><Relationship Id="rId21"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bold.fntdata"/><Relationship Id="rId14" Type="http://schemas.openxmlformats.org/officeDocument/2006/relationships/font" Target="fonts/Montserrat-regular.fntdata"/><Relationship Id="rId17" Type="http://schemas.openxmlformats.org/officeDocument/2006/relationships/font" Target="fonts/Montserrat-boldItalic.fntdata"/><Relationship Id="rId16" Type="http://schemas.openxmlformats.org/officeDocument/2006/relationships/font" Target="fonts/Montserrat-italic.fntdata"/><Relationship Id="rId5" Type="http://schemas.openxmlformats.org/officeDocument/2006/relationships/notesMaster" Target="notesMasters/notesMaster1.xml"/><Relationship Id="rId19" Type="http://schemas.openxmlformats.org/officeDocument/2006/relationships/font" Target="fonts/Lato-bold.fntdata"/><Relationship Id="rId6" Type="http://schemas.openxmlformats.org/officeDocument/2006/relationships/slide" Target="slides/slide1.xml"/><Relationship Id="rId18"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s>
</file>

<file path=ppt/media/image4.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267a3a009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267a3a009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267a3a009c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267a3a009c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2961900" y="1775025"/>
            <a:ext cx="5882400" cy="919800"/>
          </a:xfrm>
          <a:prstGeom prst="rect">
            <a:avLst/>
          </a:prstGeom>
        </p:spPr>
        <p:txBody>
          <a:bodyPr anchorCtr="0" anchor="t" bIns="91425" lIns="91425" spcFirstLastPara="1" rIns="91425" wrap="square" tIns="91425">
            <a:noAutofit/>
          </a:bodyPr>
          <a:lstStyle/>
          <a:p>
            <a:pPr indent="0" lvl="0" marL="0" rtl="0" algn="just">
              <a:lnSpc>
                <a:spcPct val="123913"/>
              </a:lnSpc>
              <a:spcBef>
                <a:spcPts val="0"/>
              </a:spcBef>
              <a:spcAft>
                <a:spcPts val="0"/>
              </a:spcAft>
              <a:buNone/>
            </a:pPr>
            <a:r>
              <a:rPr b="1" lang="en-GB" sz="2000">
                <a:highlight>
                  <a:schemeClr val="dk1"/>
                </a:highlight>
                <a:latin typeface="Times New Roman"/>
                <a:ea typeface="Times New Roman"/>
                <a:cs typeface="Times New Roman"/>
                <a:sym typeface="Times New Roman"/>
              </a:rPr>
              <a:t>Dynamic Topic Model for Tracking Topic Evolution and Measuring Popularity of Scientific Literature</a:t>
            </a:r>
            <a:endParaRPr b="1" sz="2000">
              <a:highlight>
                <a:schemeClr val="dk1"/>
              </a:highlight>
              <a:latin typeface="Times New Roman"/>
              <a:ea typeface="Times New Roman"/>
              <a:cs typeface="Times New Roman"/>
              <a:sym typeface="Times New Roman"/>
            </a:endParaRPr>
          </a:p>
          <a:p>
            <a:pPr indent="0" lvl="0" marL="0" rtl="0" algn="l">
              <a:spcBef>
                <a:spcPts val="0"/>
              </a:spcBef>
              <a:spcAft>
                <a:spcPts val="0"/>
              </a:spcAft>
              <a:buNone/>
            </a:pPr>
            <a:r>
              <a:t/>
            </a:r>
            <a:endParaRPr sz="2000">
              <a:highlight>
                <a:schemeClr val="lt1"/>
              </a:highlight>
              <a:latin typeface="Times New Roman"/>
              <a:ea typeface="Times New Roman"/>
              <a:cs typeface="Times New Roman"/>
              <a:sym typeface="Times New Roman"/>
            </a:endParaRPr>
          </a:p>
        </p:txBody>
      </p:sp>
      <p:sp>
        <p:nvSpPr>
          <p:cNvPr id="229" name="Google Shape;229;p17"/>
          <p:cNvSpPr txBox="1"/>
          <p:nvPr>
            <p:ph idx="1" type="subTitle"/>
          </p:nvPr>
        </p:nvSpPr>
        <p:spPr>
          <a:xfrm>
            <a:off x="5373600" y="2870825"/>
            <a:ext cx="3470700" cy="2142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500">
                <a:latin typeface="Times New Roman"/>
                <a:ea typeface="Times New Roman"/>
                <a:cs typeface="Times New Roman"/>
                <a:sym typeface="Times New Roman"/>
              </a:rPr>
              <a:t>Group No - 11</a:t>
            </a:r>
            <a:endParaRPr sz="1500">
              <a:latin typeface="Times New Roman"/>
              <a:ea typeface="Times New Roman"/>
              <a:cs typeface="Times New Roman"/>
              <a:sym typeface="Times New Roman"/>
            </a:endParaRPr>
          </a:p>
          <a:p>
            <a:pPr indent="0" lvl="0" marL="0" rtl="0" algn="l">
              <a:lnSpc>
                <a:spcPct val="115000"/>
              </a:lnSpc>
              <a:spcBef>
                <a:spcPts val="1600"/>
              </a:spcBef>
              <a:spcAft>
                <a:spcPts val="0"/>
              </a:spcAft>
              <a:buNone/>
            </a:pPr>
            <a:r>
              <a:rPr lang="en-GB" sz="1500">
                <a:latin typeface="Times New Roman"/>
                <a:ea typeface="Times New Roman"/>
                <a:cs typeface="Times New Roman"/>
                <a:sym typeface="Times New Roman"/>
              </a:rPr>
              <a:t>Aditi Saha Ria - 20101238</a:t>
            </a:r>
            <a:endParaRPr sz="15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5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500">
                <a:latin typeface="Times New Roman"/>
                <a:ea typeface="Times New Roman"/>
                <a:cs typeface="Times New Roman"/>
                <a:sym typeface="Times New Roman"/>
              </a:rPr>
              <a:t>RA - Md Sabbir Hossain</a:t>
            </a:r>
            <a:endParaRPr sz="15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500">
                <a:latin typeface="Times New Roman"/>
                <a:ea typeface="Times New Roman"/>
                <a:cs typeface="Times New Roman"/>
                <a:sym typeface="Times New Roman"/>
              </a:rPr>
              <a:t>ST - Md Farhadul Islam</a:t>
            </a:r>
            <a:endParaRPr sz="1500">
              <a:latin typeface="Times New Roman"/>
              <a:ea typeface="Times New Roman"/>
              <a:cs typeface="Times New Roman"/>
              <a:sym typeface="Times New Roman"/>
            </a:endParaRPr>
          </a:p>
          <a:p>
            <a:pPr indent="0" lvl="0" marL="0" rtl="0" algn="l">
              <a:lnSpc>
                <a:spcPct val="100000"/>
              </a:lnSpc>
              <a:spcBef>
                <a:spcPts val="0"/>
              </a:spcBef>
              <a:spcAft>
                <a:spcPts val="1600"/>
              </a:spcAft>
              <a:buNone/>
            </a:pPr>
            <a:r>
              <a:t/>
            </a:r>
            <a:endParaRPr sz="150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642175" y="1100350"/>
            <a:ext cx="7038900" cy="48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sz="2500"/>
              <a:t>Introduction</a:t>
            </a:r>
            <a:endParaRPr sz="2500"/>
          </a:p>
        </p:txBody>
      </p:sp>
      <p:sp>
        <p:nvSpPr>
          <p:cNvPr id="235" name="Google Shape;235;p18"/>
          <p:cNvSpPr txBox="1"/>
          <p:nvPr/>
        </p:nvSpPr>
        <p:spPr>
          <a:xfrm>
            <a:off x="683575" y="1587550"/>
            <a:ext cx="6128100" cy="1687200"/>
          </a:xfrm>
          <a:prstGeom prst="rect">
            <a:avLst/>
          </a:prstGeom>
          <a:noFill/>
          <a:ln>
            <a:noFill/>
          </a:ln>
        </p:spPr>
        <p:txBody>
          <a:bodyPr anchorCtr="0" anchor="ctr" bIns="91425" lIns="91425" spcFirstLastPara="1" rIns="91425" wrap="square" tIns="91425">
            <a:noAutofit/>
          </a:bodyPr>
          <a:lstStyle/>
          <a:p>
            <a:pPr indent="-317500" lvl="0" marL="457200" rtl="0" algn="just">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The paper proposes a new approach, called dynamic topic modeling, for analyzing the evolution of topics in large document collections over time.</a:t>
            </a:r>
            <a:endParaRPr>
              <a:solidFill>
                <a:schemeClr val="lt1"/>
              </a:solidFill>
              <a:latin typeface="Montserrat"/>
              <a:ea typeface="Montserrat"/>
              <a:cs typeface="Montserrat"/>
              <a:sym typeface="Montserrat"/>
            </a:endParaRPr>
          </a:p>
        </p:txBody>
      </p:sp>
      <p:sp>
        <p:nvSpPr>
          <p:cNvPr id="236" name="Google Shape;236;p18"/>
          <p:cNvSpPr txBox="1"/>
          <p:nvPr/>
        </p:nvSpPr>
        <p:spPr>
          <a:xfrm>
            <a:off x="683575" y="3274750"/>
            <a:ext cx="6128100" cy="1086600"/>
          </a:xfrm>
          <a:prstGeom prst="rect">
            <a:avLst/>
          </a:prstGeom>
          <a:noFill/>
          <a:ln>
            <a:noFill/>
          </a:ln>
        </p:spPr>
        <p:txBody>
          <a:bodyPr anchorCtr="0" anchor="ctr" bIns="91425" lIns="91425" spcFirstLastPara="1" rIns="91425" wrap="square" tIns="91425">
            <a:noAutofit/>
          </a:bodyPr>
          <a:lstStyle/>
          <a:p>
            <a:pPr indent="-317500" lvl="0" marL="457200" rtl="0" algn="just">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The approach can be used to track changes in the popularity of scientific literature by analyzing the frequency of words and phrases in the text.</a:t>
            </a:r>
            <a:endParaRPr sz="1800">
              <a:solidFill>
                <a:schemeClr val="lt1"/>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1401025" y="1090800"/>
            <a:ext cx="7038900" cy="70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Why Important?</a:t>
            </a:r>
            <a:endParaRPr/>
          </a:p>
        </p:txBody>
      </p:sp>
      <p:sp>
        <p:nvSpPr>
          <p:cNvPr id="242" name="Google Shape;242;p19"/>
          <p:cNvSpPr txBox="1"/>
          <p:nvPr>
            <p:ph idx="1" type="body"/>
          </p:nvPr>
        </p:nvSpPr>
        <p:spPr>
          <a:xfrm>
            <a:off x="1052550" y="2425825"/>
            <a:ext cx="7038900" cy="1945500"/>
          </a:xfrm>
          <a:prstGeom prst="rect">
            <a:avLst/>
          </a:prstGeom>
        </p:spPr>
        <p:txBody>
          <a:bodyPr anchorCtr="0" anchor="b" bIns="91425" lIns="91425" spcFirstLastPara="1" rIns="91425" wrap="square" tIns="91425">
            <a:noAutofit/>
          </a:bodyPr>
          <a:lstStyle/>
          <a:p>
            <a:pPr indent="-311150" lvl="0" marL="457200" rtl="0" algn="just">
              <a:lnSpc>
                <a:spcPct val="200000"/>
              </a:lnSpc>
              <a:spcBef>
                <a:spcPts val="0"/>
              </a:spcBef>
              <a:spcAft>
                <a:spcPts val="0"/>
              </a:spcAft>
              <a:buSzPts val="1300"/>
              <a:buChar char="●"/>
            </a:pPr>
            <a:r>
              <a:rPr lang="en-GB"/>
              <a:t>Tracking changes in the popularity of topics over time can be useful for researchers and organizations interested in monitoring trends in scientific literature.</a:t>
            </a:r>
            <a:endParaRPr/>
          </a:p>
          <a:p>
            <a:pPr indent="-311150" lvl="0" marL="457200" rtl="0" algn="just">
              <a:lnSpc>
                <a:spcPct val="200000"/>
              </a:lnSpc>
              <a:spcBef>
                <a:spcPts val="0"/>
              </a:spcBef>
              <a:spcAft>
                <a:spcPts val="0"/>
              </a:spcAft>
              <a:buSzPts val="1300"/>
              <a:buChar char="●"/>
            </a:pPr>
            <a:r>
              <a:rPr lang="en-GB"/>
              <a:t>The ability to efficiently analyze large document collections can help improve research efficiency.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0"/>
          <p:cNvSpPr txBox="1"/>
          <p:nvPr>
            <p:ph type="title"/>
          </p:nvPr>
        </p:nvSpPr>
        <p:spPr>
          <a:xfrm>
            <a:off x="1052550" y="1101125"/>
            <a:ext cx="7038900" cy="58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How does it works?</a:t>
            </a:r>
            <a:endParaRPr/>
          </a:p>
        </p:txBody>
      </p:sp>
      <p:sp>
        <p:nvSpPr>
          <p:cNvPr id="248" name="Google Shape;248;p20"/>
          <p:cNvSpPr txBox="1"/>
          <p:nvPr>
            <p:ph idx="1" type="body"/>
          </p:nvPr>
        </p:nvSpPr>
        <p:spPr>
          <a:xfrm>
            <a:off x="3231000" y="2063600"/>
            <a:ext cx="5304600" cy="2698800"/>
          </a:xfrm>
          <a:prstGeom prst="rect">
            <a:avLst/>
          </a:prstGeom>
          <a:ln>
            <a:noFill/>
          </a:ln>
        </p:spPr>
        <p:txBody>
          <a:bodyPr anchorCtr="0" anchor="ctr" bIns="91425" lIns="91425" spcFirstLastPara="1" rIns="91425" wrap="square" tIns="91425">
            <a:noAutofit/>
          </a:bodyPr>
          <a:lstStyle/>
          <a:p>
            <a:pPr indent="-311150" lvl="0" marL="457200" rtl="0" algn="just">
              <a:lnSpc>
                <a:spcPct val="150000"/>
              </a:lnSpc>
              <a:spcBef>
                <a:spcPts val="0"/>
              </a:spcBef>
              <a:spcAft>
                <a:spcPts val="0"/>
              </a:spcAft>
              <a:buClr>
                <a:schemeClr val="lt1"/>
              </a:buClr>
              <a:buSzPts val="1300"/>
              <a:buChar char="●"/>
            </a:pPr>
            <a:r>
              <a:rPr lang="en-GB">
                <a:solidFill>
                  <a:schemeClr val="lt1"/>
                </a:solidFill>
              </a:rPr>
              <a:t>The authors introduce a probabilistic model that can identify the topics present in a given corpus of documents, as well as the evolution of those topics over time.</a:t>
            </a:r>
            <a:endParaRPr>
              <a:solidFill>
                <a:schemeClr val="lt1"/>
              </a:solidFill>
            </a:endParaRPr>
          </a:p>
          <a:p>
            <a:pPr indent="-311150" lvl="0" marL="457200" rtl="0" algn="just">
              <a:lnSpc>
                <a:spcPct val="150000"/>
              </a:lnSpc>
              <a:spcBef>
                <a:spcPts val="0"/>
              </a:spcBef>
              <a:spcAft>
                <a:spcPts val="0"/>
              </a:spcAft>
              <a:buClr>
                <a:schemeClr val="lt1"/>
              </a:buClr>
              <a:buSzPts val="1300"/>
              <a:buChar char="●"/>
            </a:pPr>
            <a:r>
              <a:rPr lang="en-GB">
                <a:solidFill>
                  <a:schemeClr val="lt1"/>
                </a:solidFill>
              </a:rPr>
              <a:t>The model can be used to identify changes in the popularity of different topics, as well as to predict which topics are likely to become more popular in the future.</a:t>
            </a:r>
            <a:endParaRPr>
              <a:solidFill>
                <a:schemeClr val="lt1"/>
              </a:solidFill>
            </a:endParaRPr>
          </a:p>
          <a:p>
            <a:pPr indent="-311150" lvl="0" marL="457200" rtl="0" algn="just">
              <a:lnSpc>
                <a:spcPct val="150000"/>
              </a:lnSpc>
              <a:spcBef>
                <a:spcPts val="0"/>
              </a:spcBef>
              <a:spcAft>
                <a:spcPts val="0"/>
              </a:spcAft>
              <a:buClr>
                <a:schemeClr val="lt1"/>
              </a:buClr>
              <a:buSzPts val="1300"/>
              <a:buChar char="●"/>
            </a:pPr>
            <a:r>
              <a:rPr lang="en-GB">
                <a:solidFill>
                  <a:schemeClr val="lt1"/>
                </a:solidFill>
              </a:rPr>
              <a:t>The model uses a technique called stochastic variational inference to efficiently compute the model parameters</a:t>
            </a:r>
            <a:endParaRPr>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1"/>
          <p:cNvSpPr txBox="1"/>
          <p:nvPr>
            <p:ph type="title"/>
          </p:nvPr>
        </p:nvSpPr>
        <p:spPr>
          <a:xfrm>
            <a:off x="2672550" y="1080450"/>
            <a:ext cx="3798900" cy="67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Results and Successes</a:t>
            </a:r>
            <a:endParaRPr/>
          </a:p>
        </p:txBody>
      </p:sp>
      <p:sp>
        <p:nvSpPr>
          <p:cNvPr id="254" name="Google Shape;254;p21"/>
          <p:cNvSpPr txBox="1"/>
          <p:nvPr>
            <p:ph idx="1" type="body"/>
          </p:nvPr>
        </p:nvSpPr>
        <p:spPr>
          <a:xfrm>
            <a:off x="993900" y="2096750"/>
            <a:ext cx="7156200" cy="2667900"/>
          </a:xfrm>
          <a:prstGeom prst="rect">
            <a:avLst/>
          </a:prstGeom>
        </p:spPr>
        <p:txBody>
          <a:bodyPr anchorCtr="0" anchor="ctr" bIns="91425" lIns="91425" spcFirstLastPara="1" rIns="91425" wrap="square" tIns="91425">
            <a:noAutofit/>
          </a:bodyPr>
          <a:lstStyle/>
          <a:p>
            <a:pPr indent="-311150" lvl="0" marL="457200" rtl="0" algn="just">
              <a:lnSpc>
                <a:spcPct val="150000"/>
              </a:lnSpc>
              <a:spcBef>
                <a:spcPts val="0"/>
              </a:spcBef>
              <a:spcAft>
                <a:spcPts val="0"/>
              </a:spcAft>
              <a:buClr>
                <a:srgbClr val="FFFFFF"/>
              </a:buClr>
              <a:buSzPts val="1300"/>
              <a:buChar char="●"/>
            </a:pPr>
            <a:r>
              <a:rPr lang="en-GB">
                <a:solidFill>
                  <a:srgbClr val="FFFFFF"/>
                </a:solidFill>
              </a:rPr>
              <a:t>The model was tested on a dataset of scientific papers published in the Proceedings of the National Academy of Sciences (PNAS) over a period of several years.</a:t>
            </a:r>
            <a:endParaRPr>
              <a:solidFill>
                <a:srgbClr val="FFFFFF"/>
              </a:solidFill>
            </a:endParaRPr>
          </a:p>
          <a:p>
            <a:pPr indent="-311150" lvl="0" marL="457200" rtl="0" algn="just">
              <a:lnSpc>
                <a:spcPct val="150000"/>
              </a:lnSpc>
              <a:spcBef>
                <a:spcPts val="0"/>
              </a:spcBef>
              <a:spcAft>
                <a:spcPts val="0"/>
              </a:spcAft>
              <a:buClr>
                <a:srgbClr val="FFFFFF"/>
              </a:buClr>
              <a:buSzPts val="1300"/>
              <a:buChar char="●"/>
            </a:pPr>
            <a:r>
              <a:rPr lang="en-GB">
                <a:solidFill>
                  <a:srgbClr val="FFFFFF"/>
                </a:solidFill>
              </a:rPr>
              <a:t>The results show that the model is effective in tracking topic evolution and measuring popularity.</a:t>
            </a:r>
            <a:endParaRPr>
              <a:solidFill>
                <a:srgbClr val="FFFFFF"/>
              </a:solidFill>
            </a:endParaRPr>
          </a:p>
          <a:p>
            <a:pPr indent="-311150" lvl="0" marL="457200" rtl="0" algn="just">
              <a:lnSpc>
                <a:spcPct val="150000"/>
              </a:lnSpc>
              <a:spcBef>
                <a:spcPts val="0"/>
              </a:spcBef>
              <a:spcAft>
                <a:spcPts val="0"/>
              </a:spcAft>
              <a:buClr>
                <a:srgbClr val="FFFFFF"/>
              </a:buClr>
              <a:buSzPts val="1300"/>
              <a:buChar char="●"/>
            </a:pPr>
            <a:r>
              <a:rPr lang="en-GB">
                <a:solidFill>
                  <a:srgbClr val="FFFFFF"/>
                </a:solidFill>
              </a:rPr>
              <a:t>One of the main strengths of this paper is its ability to track changes in the popularity of topics over time, making it useful for researchers and organizations interested in monitoring trends in scientific literature.</a:t>
            </a:r>
            <a:endParaRPr>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2"/>
          <p:cNvSpPr txBox="1"/>
          <p:nvPr>
            <p:ph type="title"/>
          </p:nvPr>
        </p:nvSpPr>
        <p:spPr>
          <a:xfrm>
            <a:off x="1350300" y="2175400"/>
            <a:ext cx="6009900" cy="1757100"/>
          </a:xfrm>
          <a:prstGeom prst="rect">
            <a:avLst/>
          </a:prstGeom>
        </p:spPr>
        <p:txBody>
          <a:bodyPr anchorCtr="0" anchor="ctr" bIns="91425" lIns="91425" spcFirstLastPara="1" rIns="91425" wrap="square" tIns="91425">
            <a:noAutofit/>
          </a:bodyPr>
          <a:lstStyle/>
          <a:p>
            <a:pPr indent="-311150" lvl="0" marL="457200" rtl="0" algn="just">
              <a:lnSpc>
                <a:spcPct val="150000"/>
              </a:lnSpc>
              <a:spcBef>
                <a:spcPts val="0"/>
              </a:spcBef>
              <a:spcAft>
                <a:spcPts val="0"/>
              </a:spcAft>
              <a:buSzPts val="1300"/>
              <a:buFont typeface="Lato"/>
              <a:buChar char="●"/>
            </a:pPr>
            <a:r>
              <a:rPr lang="en-GB" sz="1300">
                <a:latin typeface="Lato"/>
                <a:ea typeface="Lato"/>
                <a:cs typeface="Lato"/>
                <a:sym typeface="Lato"/>
              </a:rPr>
              <a:t>The model assumes that the number of topics in the corpus is fixed and known a priori, which can be limiting in some applications.</a:t>
            </a:r>
            <a:endParaRPr sz="1300">
              <a:latin typeface="Lato"/>
              <a:ea typeface="Lato"/>
              <a:cs typeface="Lato"/>
              <a:sym typeface="Lato"/>
            </a:endParaRPr>
          </a:p>
          <a:p>
            <a:pPr indent="-311150" lvl="0" marL="457200" rtl="0" algn="just">
              <a:lnSpc>
                <a:spcPct val="150000"/>
              </a:lnSpc>
              <a:spcBef>
                <a:spcPts val="0"/>
              </a:spcBef>
              <a:spcAft>
                <a:spcPts val="0"/>
              </a:spcAft>
              <a:buSzPts val="1300"/>
              <a:buFont typeface="Lato"/>
              <a:buChar char="●"/>
            </a:pPr>
            <a:r>
              <a:rPr lang="en-GB" sz="1300">
                <a:latin typeface="Lato"/>
                <a:ea typeface="Lato"/>
                <a:cs typeface="Lato"/>
                <a:sym typeface="Lato"/>
              </a:rPr>
              <a:t>The model does not take into account the context in which the words and phrases are used, which can limit its accuracy in certain applications.</a:t>
            </a:r>
            <a:endParaRPr sz="1300">
              <a:latin typeface="Lato"/>
              <a:ea typeface="Lato"/>
              <a:cs typeface="Lato"/>
              <a:sym typeface="Lato"/>
            </a:endParaRPr>
          </a:p>
        </p:txBody>
      </p:sp>
      <p:sp>
        <p:nvSpPr>
          <p:cNvPr id="260" name="Google Shape;260;p22"/>
          <p:cNvSpPr txBox="1"/>
          <p:nvPr>
            <p:ph type="title"/>
          </p:nvPr>
        </p:nvSpPr>
        <p:spPr>
          <a:xfrm>
            <a:off x="2672550" y="1121850"/>
            <a:ext cx="3798900" cy="67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Shortcomings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3"/>
          <p:cNvSpPr txBox="1"/>
          <p:nvPr>
            <p:ph idx="1" type="body"/>
          </p:nvPr>
        </p:nvSpPr>
        <p:spPr>
          <a:xfrm>
            <a:off x="1104000" y="2168125"/>
            <a:ext cx="6936000" cy="1461600"/>
          </a:xfrm>
          <a:prstGeom prst="rect">
            <a:avLst/>
          </a:prstGeom>
        </p:spPr>
        <p:txBody>
          <a:bodyPr anchorCtr="0" anchor="ctr" bIns="91425" lIns="91425" spcFirstLastPara="1" rIns="91425" wrap="square" tIns="91425">
            <a:noAutofit/>
          </a:bodyPr>
          <a:lstStyle/>
          <a:p>
            <a:pPr indent="-311150" lvl="0" marL="457200" rtl="0" algn="just">
              <a:lnSpc>
                <a:spcPct val="150000"/>
              </a:lnSpc>
              <a:spcBef>
                <a:spcPts val="0"/>
              </a:spcBef>
              <a:spcAft>
                <a:spcPts val="0"/>
              </a:spcAft>
              <a:buSzPts val="1300"/>
              <a:buChar char="●"/>
            </a:pPr>
            <a:r>
              <a:rPr lang="en-GB"/>
              <a:t>The paper presents a promising approach for tracking topic evolution and measuring popularity in scientific literature.</a:t>
            </a:r>
            <a:endParaRPr/>
          </a:p>
          <a:p>
            <a:pPr indent="-311150" lvl="0" marL="457200" rtl="0" algn="just">
              <a:lnSpc>
                <a:spcPct val="150000"/>
              </a:lnSpc>
              <a:spcBef>
                <a:spcPts val="0"/>
              </a:spcBef>
              <a:spcAft>
                <a:spcPts val="0"/>
              </a:spcAft>
              <a:buSzPts val="1300"/>
              <a:buChar char="●"/>
            </a:pPr>
            <a:r>
              <a:rPr lang="en-GB"/>
              <a:t>Further research is needed to address some of its limitations and to explore its potential applications in other domains.</a:t>
            </a:r>
            <a:endParaRPr/>
          </a:p>
        </p:txBody>
      </p:sp>
      <p:sp>
        <p:nvSpPr>
          <p:cNvPr id="266" name="Google Shape;266;p23"/>
          <p:cNvSpPr txBox="1"/>
          <p:nvPr>
            <p:ph idx="4294967295" type="title"/>
          </p:nvPr>
        </p:nvSpPr>
        <p:spPr>
          <a:xfrm>
            <a:off x="2672550" y="1101150"/>
            <a:ext cx="3798900" cy="67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Conclusion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4"/>
          <p:cNvSpPr txBox="1"/>
          <p:nvPr>
            <p:ph type="title"/>
          </p:nvPr>
        </p:nvSpPr>
        <p:spPr>
          <a:xfrm>
            <a:off x="645300" y="1833775"/>
            <a:ext cx="3063300" cy="69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sz="3500"/>
              <a:t>Thank you!</a:t>
            </a:r>
            <a:endParaRPr sz="3500"/>
          </a:p>
        </p:txBody>
      </p:sp>
      <p:sp>
        <p:nvSpPr>
          <p:cNvPr id="272" name="Google Shape;272;p24"/>
          <p:cNvSpPr txBox="1"/>
          <p:nvPr>
            <p:ph idx="1" type="body"/>
          </p:nvPr>
        </p:nvSpPr>
        <p:spPr>
          <a:xfrm>
            <a:off x="645300" y="2644025"/>
            <a:ext cx="3063300" cy="7992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GB">
                <a:latin typeface="Arial"/>
                <a:ea typeface="Arial"/>
                <a:cs typeface="Arial"/>
                <a:sym typeface="Arial"/>
              </a:rPr>
              <a:t>I hope this presentation provides a useful overview of the paper.</a:t>
            </a:r>
            <a:endParaRPr/>
          </a:p>
        </p:txBody>
      </p:sp>
      <p:grpSp>
        <p:nvGrpSpPr>
          <p:cNvPr id="273" name="Google Shape;273;p24"/>
          <p:cNvGrpSpPr/>
          <p:nvPr/>
        </p:nvGrpSpPr>
        <p:grpSpPr>
          <a:xfrm>
            <a:off x="4066820" y="1553491"/>
            <a:ext cx="3159984" cy="2439109"/>
            <a:chOff x="3553042" y="1657806"/>
            <a:chExt cx="3461100" cy="2671532"/>
          </a:xfrm>
        </p:grpSpPr>
        <p:sp>
          <p:nvSpPr>
            <p:cNvPr id="274" name="Google Shape;274;p24"/>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4"/>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4"/>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4"/>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4"/>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4"/>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4"/>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4"/>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82" name="Google Shape;282;p24"/>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283" name="Google Shape;283;p24"/>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 name="Google Shape;284;p24"/>
          <p:cNvGrpSpPr/>
          <p:nvPr/>
        </p:nvGrpSpPr>
        <p:grpSpPr>
          <a:xfrm>
            <a:off x="6762480" y="2546254"/>
            <a:ext cx="1024386" cy="1522884"/>
            <a:chOff x="6505573" y="2745170"/>
            <a:chExt cx="1122000" cy="1668000"/>
          </a:xfrm>
        </p:grpSpPr>
        <p:sp>
          <p:nvSpPr>
            <p:cNvPr id="285" name="Google Shape;285;p24"/>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4"/>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4"/>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4"/>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89" name="Google Shape;289;p24"/>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290" name="Google Shape;290;p24"/>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 name="Google Shape;291;p24"/>
          <p:cNvGrpSpPr/>
          <p:nvPr/>
        </p:nvGrpSpPr>
        <p:grpSpPr>
          <a:xfrm>
            <a:off x="6405845" y="3121897"/>
            <a:ext cx="520684" cy="1036470"/>
            <a:chOff x="9543736" y="4486132"/>
            <a:chExt cx="570300" cy="1135235"/>
          </a:xfrm>
        </p:grpSpPr>
        <p:sp>
          <p:nvSpPr>
            <p:cNvPr id="292" name="Google Shape;292;p24"/>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4"/>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4"/>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4"/>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96" name="Google Shape;296;p24"/>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297" name="Google Shape;297;p24"/>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 name="Google Shape;298;p24"/>
          <p:cNvGrpSpPr/>
          <p:nvPr/>
        </p:nvGrpSpPr>
        <p:grpSpPr>
          <a:xfrm>
            <a:off x="7564804" y="3443361"/>
            <a:ext cx="455496" cy="692277"/>
            <a:chOff x="7384375" y="3728000"/>
            <a:chExt cx="498900" cy="758244"/>
          </a:xfrm>
        </p:grpSpPr>
        <p:sp>
          <p:nvSpPr>
            <p:cNvPr id="299" name="Google Shape;299;p24"/>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4"/>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4"/>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4"/>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 name="Google Shape;303;p24"/>
          <p:cNvGrpSpPr/>
          <p:nvPr/>
        </p:nvGrpSpPr>
        <p:grpSpPr>
          <a:xfrm>
            <a:off x="7564836" y="3561758"/>
            <a:ext cx="478081" cy="462776"/>
            <a:chOff x="7384385" y="3857442"/>
            <a:chExt cx="523637" cy="506874"/>
          </a:xfrm>
        </p:grpSpPr>
        <p:sp>
          <p:nvSpPr>
            <p:cNvPr id="304" name="Google Shape;304;p24"/>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 name="Google Shape;305;p24"/>
            <p:cNvGrpSpPr/>
            <p:nvPr/>
          </p:nvGrpSpPr>
          <p:grpSpPr>
            <a:xfrm>
              <a:off x="7384385" y="3857442"/>
              <a:ext cx="523637" cy="498900"/>
              <a:chOff x="7384385" y="3857442"/>
              <a:chExt cx="523637" cy="498900"/>
            </a:xfrm>
          </p:grpSpPr>
          <p:sp>
            <p:nvSpPr>
              <p:cNvPr id="306" name="Google Shape;306;p24"/>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4"/>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08" name="Google Shape;308;p24"/>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09" name="Google Shape;309;p24"/>
          <p:cNvGrpSpPr/>
          <p:nvPr/>
        </p:nvGrpSpPr>
        <p:grpSpPr>
          <a:xfrm>
            <a:off x="8110843" y="3443361"/>
            <a:ext cx="435785" cy="692277"/>
            <a:chOff x="7982421" y="3727763"/>
            <a:chExt cx="477311" cy="758244"/>
          </a:xfrm>
        </p:grpSpPr>
        <p:sp>
          <p:nvSpPr>
            <p:cNvPr id="310" name="Google Shape;310;p24"/>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4"/>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4"/>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4"/>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4"/>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4"/>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4"/>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4"/>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18" name="Google Shape;318;p24"/>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